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4" r:id="rId28"/>
    <p:sldId id="283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5"/>
    <p:restoredTop sz="90182" autoAdjust="0"/>
  </p:normalViewPr>
  <p:slideViewPr>
    <p:cSldViewPr snapToGrid="0">
      <p:cViewPr varScale="1">
        <p:scale>
          <a:sx n="92" d="100"/>
          <a:sy n="92" d="100"/>
        </p:scale>
        <p:origin x="69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538cea7c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538cea7c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216420b2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216420b2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538cea7c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538cea7c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5135b9a8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5135b9a8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5cc38fd0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5cc38fd0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5cc38fd0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5cc38fd0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f216420b2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f216420b2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d0f57d34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d0f57d34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048489d3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048489d3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1f6d077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1f6d077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5135b9a8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f5135b9a8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371c767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371c767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3371c767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3371c767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91ce0f84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091ce0f84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91ce0f84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091ce0f84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d0f57d34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fd0f57d34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91ce0f84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91ce0f84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50695c70d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50695c70d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5135b9a8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5135b9a8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048489d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048489d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5135b9a8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5135b9a8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538cea7c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538cea7c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1f6d0771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1f6d0771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048489d3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048489d3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f216420b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f216420b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/4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andbox.zenodo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zenodo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github.com/en/repositories/archiving-a-github-repository/referencing-and-citing-content" TargetMode="Externa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znet@cuahsi.org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orcid.or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68825" y="21754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 general-purpose open-access repository</a:t>
            </a:r>
            <a:endParaRPr b="1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687" y="465700"/>
            <a:ext cx="3855749" cy="1541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35688" b="36818"/>
          <a:stretch/>
        </p:blipFill>
        <p:spPr>
          <a:xfrm>
            <a:off x="108740" y="3850512"/>
            <a:ext cx="3299476" cy="11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941338" y="2760550"/>
            <a:ext cx="697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Shannon Syrstad, Utah Water Research Lab, Utah State University, Logan, UT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/>
        </p:nvSpPr>
        <p:spPr>
          <a:xfrm>
            <a:off x="845550" y="4556575"/>
            <a:ext cx="7811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Additional Files can be uploaded at a later date as long as it is still UNpublished</a:t>
            </a: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38" y="1132800"/>
            <a:ext cx="7848725" cy="310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100800" y="175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Add Datasets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1200"/>
            <a:ext cx="8839201" cy="30061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220350" y="180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Required: Add Critical Zone Communities</a:t>
            </a:r>
            <a:endParaRPr b="1"/>
          </a:p>
        </p:txBody>
      </p:sp>
      <p:sp>
        <p:nvSpPr>
          <p:cNvPr id="123" name="Google Shape;123;p23"/>
          <p:cNvSpPr txBox="1"/>
          <p:nvPr/>
        </p:nvSpPr>
        <p:spPr>
          <a:xfrm>
            <a:off x="152400" y="4335025"/>
            <a:ext cx="746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all three words “critical zone data” for the community to pop up in Zenodo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Critical Zone Data community not set up in Sandbox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220375" y="216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Required: Upload Type</a:t>
            </a:r>
            <a:endParaRPr b="1"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220375" y="9621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If uploading different file types: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For CZ Net data, specifically use the </a:t>
            </a:r>
            <a:r>
              <a:rPr lang="en" sz="1600" b="1" i="1" u="sng">
                <a:solidFill>
                  <a:srgbClr val="000000"/>
                </a:solidFill>
              </a:rPr>
              <a:t>dataset</a:t>
            </a:r>
            <a:r>
              <a:rPr lang="en" sz="1600" b="1" i="1">
                <a:solidFill>
                  <a:srgbClr val="000000"/>
                </a:solidFill>
              </a:rPr>
              <a:t> </a:t>
            </a:r>
            <a:r>
              <a:rPr lang="en" sz="1600">
                <a:solidFill>
                  <a:srgbClr val="000000"/>
                </a:solidFill>
              </a:rPr>
              <a:t>upload type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</a:rPr>
              <a:t>You may upload other content (posters, publications, presentations, etc) if you wish</a:t>
            </a:r>
            <a:endParaRPr sz="16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088" y="2855425"/>
            <a:ext cx="8257175" cy="120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174675" y="198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Required: Basic Information</a:t>
            </a:r>
            <a:endParaRPr b="1"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0" y="728488"/>
            <a:ext cx="3120000" cy="42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Do not type in DOI box, Zenodo will populate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DOI is created when you reserve or publish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Publication Date - allow Zenodo to manage the date for you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Title - title is for entire upload, will affect discoverability of your dataset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000000"/>
                </a:solidFill>
              </a:rPr>
              <a:t>Authors (use separate row for each author)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Description (abstract)</a:t>
            </a:r>
            <a:endParaRPr sz="1500">
              <a:solidFill>
                <a:srgbClr val="000000"/>
              </a:solidFill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9275" y="891275"/>
            <a:ext cx="6167924" cy="355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67021B-45E6-0B45-8D1F-DDE55C538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68" y="1025637"/>
            <a:ext cx="7437863" cy="3689475"/>
          </a:xfrm>
          <a:prstGeom prst="rect">
            <a:avLst/>
          </a:prstGeom>
        </p:spPr>
      </p:pic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89650" y="162575"/>
            <a:ext cx="73824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US" b="1" dirty="0"/>
              <a:t>Basic Information continued…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3555850" y="2470175"/>
            <a:ext cx="51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Keywords: </a:t>
            </a:r>
            <a:r>
              <a:rPr lang="en" b="1">
                <a:solidFill>
                  <a:srgbClr val="FF0000"/>
                </a:solidFill>
              </a:rPr>
              <a:t>CZNet and your thematic cluster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4912112" y="3345312"/>
            <a:ext cx="3724508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0000"/>
                </a:solidFill>
                <a:highlight>
                  <a:srgbClr val="FDFDFD"/>
                </a:highlight>
              </a:rPr>
              <a:t>Funding agency if not in database</a:t>
            </a:r>
            <a:endParaRPr sz="1600" dirty="0">
              <a:solidFill>
                <a:srgbClr val="FF0000"/>
              </a:solidFill>
              <a:highlight>
                <a:srgbClr val="FDFDF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0000"/>
                </a:solidFill>
                <a:highlight>
                  <a:srgbClr val="FDFDFD"/>
                </a:highlight>
              </a:rPr>
              <a:t>Funding Agency:</a:t>
            </a:r>
            <a:endParaRPr sz="1600" b="1" dirty="0">
              <a:solidFill>
                <a:srgbClr val="FF0000"/>
              </a:solidFill>
              <a:highlight>
                <a:srgbClr val="FDFDF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0000"/>
                </a:solidFill>
                <a:highlight>
                  <a:srgbClr val="FDFDFD"/>
                </a:highlight>
              </a:rPr>
              <a:t>Award Number:</a:t>
            </a:r>
            <a:endParaRPr sz="1600" b="1" dirty="0">
              <a:solidFill>
                <a:srgbClr val="FF0000"/>
              </a:solidFill>
              <a:highlight>
                <a:srgbClr val="FDFDF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0000"/>
                </a:solidFill>
                <a:highlight>
                  <a:srgbClr val="FDFDFD"/>
                </a:highlight>
              </a:rPr>
              <a:t>Award Title:</a:t>
            </a:r>
            <a:endParaRPr sz="1600" b="1" dirty="0">
              <a:solidFill>
                <a:srgbClr val="FF0000"/>
              </a:solidFill>
              <a:highlight>
                <a:srgbClr val="FDFDF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F0000"/>
              </a:solidFill>
              <a:highlight>
                <a:srgbClr val="FDFDFD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62825" y="358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Required: License</a:t>
            </a:r>
            <a:endParaRPr b="1"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62825" y="971550"/>
            <a:ext cx="3176400" cy="40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5500" dirty="0">
                <a:solidFill>
                  <a:srgbClr val="666666"/>
                </a:solidFill>
              </a:rPr>
              <a:t>Choose a license to let user know how they can use the data </a:t>
            </a:r>
            <a:endParaRPr sz="55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55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5500" dirty="0">
                <a:solidFill>
                  <a:srgbClr val="666666"/>
                </a:solidFill>
              </a:rPr>
              <a:t>Creative Commons Attribution 4.0 International enables other people to</a:t>
            </a:r>
            <a:endParaRPr sz="5500" dirty="0">
              <a:solidFill>
                <a:srgbClr val="666666"/>
              </a:solidFill>
            </a:endParaRPr>
          </a:p>
          <a:p>
            <a:pPr marL="457200" lvl="0" indent="-315912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5500" b="1" dirty="0">
                <a:solidFill>
                  <a:schemeClr val="dk1"/>
                </a:solidFill>
              </a:rPr>
              <a:t>Share</a:t>
            </a:r>
            <a:r>
              <a:rPr lang="en" sz="5500" dirty="0">
                <a:solidFill>
                  <a:schemeClr val="dk1"/>
                </a:solidFill>
              </a:rPr>
              <a:t> — copy and redistribute the material in any medium or format</a:t>
            </a:r>
            <a:endParaRPr sz="5500" dirty="0">
              <a:solidFill>
                <a:schemeClr val="dk1"/>
              </a:solidFill>
            </a:endParaRPr>
          </a:p>
          <a:p>
            <a:pPr marL="457200" lvl="0" indent="-31591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5500" b="1" dirty="0">
                <a:solidFill>
                  <a:schemeClr val="dk1"/>
                </a:solidFill>
              </a:rPr>
              <a:t>Adapt</a:t>
            </a:r>
            <a:r>
              <a:rPr lang="en" sz="5500" dirty="0">
                <a:solidFill>
                  <a:schemeClr val="dk1"/>
                </a:solidFill>
              </a:rPr>
              <a:t> — remix, transform, and build upon the material for any purpose, even commercially</a:t>
            </a:r>
            <a:endParaRPr sz="5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55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82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82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800" dirty="0">
              <a:solidFill>
                <a:schemeClr val="dk2"/>
              </a:solidFill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225" y="1070100"/>
            <a:ext cx="5815650" cy="32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6A49FF-4D78-2445-B5E4-E0AF80CC480E}"/>
              </a:ext>
            </a:extLst>
          </p:cNvPr>
          <p:cNvSpPr txBox="1"/>
          <p:nvPr/>
        </p:nvSpPr>
        <p:spPr>
          <a:xfrm>
            <a:off x="485078" y="4630736"/>
            <a:ext cx="3716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u="sng" dirty="0">
                <a:solidFill>
                  <a:schemeClr val="hlink"/>
                </a:solidFill>
                <a:hlinkClick r:id="rId4"/>
              </a:rPr>
              <a:t>https://creativecommons.org/licenses/by/4.0/</a:t>
            </a:r>
            <a:endParaRPr lang="en-US" dirty="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25" y="1111700"/>
            <a:ext cx="8606876" cy="3702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147275" y="225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Required: Funding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23BB29-0335-2A4E-8814-DEF978619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68" y="1025637"/>
            <a:ext cx="7437863" cy="3689475"/>
          </a:xfrm>
          <a:prstGeom prst="rect">
            <a:avLst/>
          </a:prstGeom>
        </p:spPr>
      </p:pic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159650" y="155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If your grant does not show up...</a:t>
            </a:r>
            <a:endParaRPr b="1"/>
          </a:p>
        </p:txBody>
      </p:sp>
      <p:sp>
        <p:nvSpPr>
          <p:cNvPr id="166" name="Google Shape;166;p29"/>
          <p:cNvSpPr txBox="1"/>
          <p:nvPr/>
        </p:nvSpPr>
        <p:spPr>
          <a:xfrm>
            <a:off x="5115944" y="3533013"/>
            <a:ext cx="3862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0000"/>
                </a:solidFill>
                <a:highlight>
                  <a:srgbClr val="FDFDFD"/>
                </a:highlight>
              </a:rPr>
              <a:t>Funding agency if not in database</a:t>
            </a:r>
            <a:endParaRPr sz="1600" dirty="0">
              <a:solidFill>
                <a:srgbClr val="FF0000"/>
              </a:solidFill>
              <a:highlight>
                <a:srgbClr val="FDFDF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highlight>
                  <a:srgbClr val="FDFDFD"/>
                </a:highlight>
              </a:rPr>
              <a:t>Funding Agency:</a:t>
            </a:r>
            <a:endParaRPr sz="1600" b="1" dirty="0">
              <a:solidFill>
                <a:srgbClr val="FF0000"/>
              </a:solidFill>
              <a:highlight>
                <a:srgbClr val="FDFDF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0000"/>
                </a:solidFill>
                <a:highlight>
                  <a:srgbClr val="FDFDFD"/>
                </a:highlight>
              </a:rPr>
              <a:t>Award Number:</a:t>
            </a:r>
            <a:endParaRPr sz="1600" b="1" dirty="0">
              <a:solidFill>
                <a:srgbClr val="FF0000"/>
              </a:solidFill>
              <a:highlight>
                <a:srgbClr val="FDFDFD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0000"/>
                </a:solidFill>
                <a:highlight>
                  <a:srgbClr val="FDFDFD"/>
                </a:highlight>
              </a:rPr>
              <a:t>Award Title:</a:t>
            </a:r>
            <a:endParaRPr sz="1600" b="1" dirty="0">
              <a:solidFill>
                <a:srgbClr val="FF0000"/>
              </a:solidFill>
              <a:highlight>
                <a:srgbClr val="FDFDFD"/>
              </a:highlight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3559477" y="2519256"/>
            <a:ext cx="519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Keywords: </a:t>
            </a:r>
            <a:r>
              <a:rPr lang="en" b="1" dirty="0" err="1">
                <a:solidFill>
                  <a:srgbClr val="FF0000"/>
                </a:solidFill>
              </a:rPr>
              <a:t>CZNet</a:t>
            </a:r>
            <a:r>
              <a:rPr lang="en" b="1" dirty="0">
                <a:solidFill>
                  <a:srgbClr val="FF0000"/>
                </a:solidFill>
              </a:rPr>
              <a:t> and your thematic cluster</a:t>
            </a: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311700" y="274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Additional/Optional Fields in Zenodo</a:t>
            </a: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19300" cy="3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Related/alternate identifiers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Contributors (drop down list of options)</a:t>
            </a:r>
            <a:endParaRPr dirty="0"/>
          </a:p>
        </p:txBody>
      </p:sp>
      <p:pic>
        <p:nvPicPr>
          <p:cNvPr id="174" name="Google Shape;174;p30"/>
          <p:cNvPicPr preferRelativeResize="0"/>
          <p:nvPr/>
        </p:nvPicPr>
        <p:blipFill rotWithShape="1">
          <a:blip r:embed="rId3">
            <a:alphaModFix/>
          </a:blip>
          <a:srcRect t="9934"/>
          <a:stretch/>
        </p:blipFill>
        <p:spPr>
          <a:xfrm>
            <a:off x="3648298" y="1152475"/>
            <a:ext cx="5259674" cy="3238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110725" y="70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Save vs. Publish</a:t>
            </a:r>
            <a:endParaRPr b="1"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311700" y="2769000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1390">
                <a:solidFill>
                  <a:srgbClr val="666666"/>
                </a:solidFill>
              </a:rPr>
              <a:t>When creating your entry, use </a:t>
            </a:r>
            <a:r>
              <a:rPr lang="en" sz="1390" b="1">
                <a:solidFill>
                  <a:srgbClr val="666666"/>
                </a:solidFill>
              </a:rPr>
              <a:t>Save </a:t>
            </a:r>
            <a:r>
              <a:rPr lang="en" sz="1390">
                <a:solidFill>
                  <a:srgbClr val="666666"/>
                </a:solidFill>
              </a:rPr>
              <a:t>button until you are 100% ready to publish your data.</a:t>
            </a:r>
            <a:endParaRPr sz="139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390">
                <a:solidFill>
                  <a:srgbClr val="666666"/>
                </a:solidFill>
              </a:rPr>
              <a:t>Alternatively, use Zenodo Sanbox to upload/publish a test version. </a:t>
            </a:r>
            <a:r>
              <a:rPr lang="en" sz="1390">
                <a:solidFill>
                  <a:srgbClr val="666666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Sandbox.zenodo.org</a:t>
            </a:r>
            <a:r>
              <a:rPr lang="en" sz="1390">
                <a:solidFill>
                  <a:srgbClr val="666666"/>
                </a:solidFill>
              </a:rPr>
              <a:t> (has some limitations)</a:t>
            </a:r>
            <a:endParaRPr sz="139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05"/>
              <a:buNone/>
            </a:pPr>
            <a:r>
              <a:rPr lang="en" sz="1390">
                <a:solidFill>
                  <a:srgbClr val="666666"/>
                </a:solidFill>
              </a:rPr>
              <a:t>Ready to Publish? Hit </a:t>
            </a:r>
            <a:r>
              <a:rPr lang="en" sz="1390" b="1">
                <a:solidFill>
                  <a:srgbClr val="666666"/>
                </a:solidFill>
              </a:rPr>
              <a:t>Save</a:t>
            </a:r>
            <a:r>
              <a:rPr lang="en" sz="1390">
                <a:solidFill>
                  <a:srgbClr val="666666"/>
                </a:solidFill>
              </a:rPr>
              <a:t>, then hit </a:t>
            </a:r>
            <a:r>
              <a:rPr lang="en" sz="1390" b="1">
                <a:solidFill>
                  <a:srgbClr val="666666"/>
                </a:solidFill>
              </a:rPr>
              <a:t>Publish</a:t>
            </a:r>
            <a:r>
              <a:rPr lang="en" sz="1390">
                <a:solidFill>
                  <a:srgbClr val="666666"/>
                </a:solidFill>
              </a:rPr>
              <a:t>. Remember, once published:</a:t>
            </a:r>
            <a:endParaRPr sz="1390">
              <a:solidFill>
                <a:srgbClr val="666666"/>
              </a:solidFill>
            </a:endParaRPr>
          </a:p>
          <a:p>
            <a:pPr marL="457200" lvl="0" indent="-316865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1390"/>
              <a:buChar char="●"/>
            </a:pPr>
            <a:r>
              <a:rPr lang="en" sz="1390" b="1">
                <a:solidFill>
                  <a:srgbClr val="FF0000"/>
                </a:solidFill>
              </a:rPr>
              <a:t>Files are not editable (adding/removing files)</a:t>
            </a:r>
            <a:endParaRPr sz="1390" b="1">
              <a:solidFill>
                <a:srgbClr val="FF0000"/>
              </a:solidFill>
            </a:endParaRPr>
          </a:p>
          <a:p>
            <a:pPr marL="457200" lvl="0" indent="-31686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90"/>
              <a:buChar char="●"/>
            </a:pPr>
            <a:r>
              <a:rPr lang="en" sz="1390" b="1">
                <a:solidFill>
                  <a:srgbClr val="FF0000"/>
                </a:solidFill>
              </a:rPr>
              <a:t>DOI is not editable</a:t>
            </a:r>
            <a:endParaRPr sz="1390" b="1">
              <a:solidFill>
                <a:srgbClr val="FF0000"/>
              </a:solidFill>
            </a:endParaRPr>
          </a:p>
          <a:p>
            <a:pPr marL="457200" lvl="0" indent="-31686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AB804"/>
              </a:buClr>
              <a:buSzPts val="1390"/>
              <a:buChar char="●"/>
            </a:pPr>
            <a:r>
              <a:rPr lang="en" sz="1390" b="1">
                <a:solidFill>
                  <a:srgbClr val="3AB804"/>
                </a:solidFill>
              </a:rPr>
              <a:t>Metadata is editable</a:t>
            </a:r>
            <a:endParaRPr sz="1390" b="1">
              <a:solidFill>
                <a:srgbClr val="3AB804"/>
              </a:solidFill>
            </a:endParaRPr>
          </a:p>
          <a:p>
            <a:pPr marL="457200" lvl="0" indent="-316865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3AB804"/>
              </a:buClr>
              <a:buSzPts val="1390"/>
              <a:buChar char="●"/>
            </a:pPr>
            <a:r>
              <a:rPr lang="en" sz="1390" b="1">
                <a:solidFill>
                  <a:srgbClr val="3AB804"/>
                </a:solidFill>
              </a:rPr>
              <a:t>Can upload new file version, however</a:t>
            </a:r>
            <a:endParaRPr sz="1390" b="1">
              <a:solidFill>
                <a:srgbClr val="3AB804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05"/>
              <a:buNone/>
            </a:pPr>
            <a:endParaRPr sz="1390"/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650" y="710475"/>
            <a:ext cx="7507026" cy="1991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2" name="Google Shape;182;p31"/>
          <p:cNvSpPr/>
          <p:nvPr/>
        </p:nvSpPr>
        <p:spPr>
          <a:xfrm>
            <a:off x="5977625" y="1357925"/>
            <a:ext cx="727500" cy="359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4254" y="3727375"/>
            <a:ext cx="2776975" cy="1237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is Zenodo?</a:t>
            </a:r>
            <a:endParaRPr b="1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Launched May 2013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Zenodo is a general-purpose open-access repository developed under the European OpenAIRE program (program supporting open science) and operated by CERN (OpenAIRE partner and pioneer in open source, open access and open data)</a:t>
            </a:r>
            <a:endParaRPr sz="1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  <a:highlight>
                  <a:srgbClr val="FFFFFF"/>
                </a:highlight>
              </a:rPr>
              <a:t>Accepts </a:t>
            </a:r>
            <a:r>
              <a:rPr lang="en" sz="1900">
                <a:solidFill>
                  <a:srgbClr val="000000"/>
                </a:solidFill>
                <a:highlight>
                  <a:srgbClr val="FDFDFD"/>
                </a:highlight>
              </a:rPr>
              <a:t>articles, images, posters, software, models, reports, and most importantly datasets</a:t>
            </a:r>
            <a:endParaRPr sz="1900">
              <a:solidFill>
                <a:srgbClr val="000000"/>
              </a:solidFill>
              <a:highlight>
                <a:srgbClr val="FDFDFD"/>
              </a:highlight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  <a:highlight>
                  <a:srgbClr val="FDFDFD"/>
                </a:highlight>
              </a:rPr>
              <a:t>Supports all file formats</a:t>
            </a:r>
            <a:endParaRPr sz="1900">
              <a:solidFill>
                <a:srgbClr val="000000"/>
              </a:solidFill>
              <a:highlight>
                <a:srgbClr val="FDFDFD"/>
              </a:highlight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  <a:highlight>
                  <a:srgbClr val="FDFDFD"/>
                </a:highlight>
              </a:rPr>
              <a:t>50GB per record (a record is the container or “resource”)</a:t>
            </a:r>
            <a:endParaRPr sz="1900">
              <a:solidFill>
                <a:srgbClr val="000000"/>
              </a:solidFill>
              <a:highlight>
                <a:srgbClr val="FDFDFD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050">
              <a:solidFill>
                <a:srgbClr val="4D5156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000" y="3508763"/>
            <a:ext cx="1888376" cy="9441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759" y="1339700"/>
            <a:ext cx="7204481" cy="370865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9" name="Google Shape;189;p32"/>
          <p:cNvSpPr txBox="1">
            <a:spLocks noGrp="1"/>
          </p:cNvSpPr>
          <p:nvPr>
            <p:ph type="title"/>
          </p:nvPr>
        </p:nvSpPr>
        <p:spPr>
          <a:xfrm>
            <a:off x="110725" y="70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Uploading New Versions</a:t>
            </a:r>
            <a:endParaRPr b="1"/>
          </a:p>
        </p:txBody>
      </p:sp>
      <p:sp>
        <p:nvSpPr>
          <p:cNvPr id="190" name="Google Shape;190;p32"/>
          <p:cNvSpPr/>
          <p:nvPr/>
        </p:nvSpPr>
        <p:spPr>
          <a:xfrm rot="10800000">
            <a:off x="8174240" y="2201292"/>
            <a:ext cx="773700" cy="233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2"/>
          <p:cNvSpPr txBox="1"/>
          <p:nvPr/>
        </p:nvSpPr>
        <p:spPr>
          <a:xfrm>
            <a:off x="200175" y="724100"/>
            <a:ext cx="819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new version is simpler than making a new upload. All versions of one record are easy to search and navigate.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25" y="244550"/>
            <a:ext cx="8729348" cy="3303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1" name="Google Shape;21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0950" y="2928424"/>
            <a:ext cx="2779191" cy="20496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Uploading New Versions</a:t>
            </a:r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What is DOI versioning?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Allows you to revise your datasets while adhering to data citation principles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Why not just add “.v2” to a DOI?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“.v2” has no meaning for a machine in the DOI system. Instead Zenodo version DOIs are linked in a machine-readable metadata. Semantic info can change, while persistent identifiers should stay persistent!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b="1"/>
              <a:t>Uploading New Versions</a:t>
            </a:r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686500" cy="3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</a:rPr>
              <a:t>How does it work?</a:t>
            </a:r>
            <a:endParaRPr b="1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 err="1">
                <a:solidFill>
                  <a:schemeClr val="dk1"/>
                </a:solidFill>
              </a:rPr>
              <a:t>Zenodo</a:t>
            </a:r>
            <a:r>
              <a:rPr lang="en" dirty="0">
                <a:solidFill>
                  <a:schemeClr val="dk1"/>
                </a:solidFill>
              </a:rPr>
              <a:t> registers one DOI per version of your dataset, and also one Concept DOI.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The Concept DOI represents all the versions of a record and semantically links all the per-versions DOIs.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Cite an exact version for reliable reproducibility or cite all versions, even future ones.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24" y="3349874"/>
            <a:ext cx="5428375" cy="162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Deleting a Record Once Published</a:t>
            </a:r>
            <a:endParaRPr b="1"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Records can be d</a:t>
            </a:r>
            <a:r>
              <a:rPr lang="en-US" dirty="0">
                <a:solidFill>
                  <a:schemeClr val="dk1"/>
                </a:solidFill>
              </a:rPr>
              <a:t>e</a:t>
            </a:r>
            <a:r>
              <a:rPr lang="en" dirty="0">
                <a:solidFill>
                  <a:schemeClr val="dk1"/>
                </a:solidFill>
              </a:rPr>
              <a:t>leted </a:t>
            </a:r>
            <a:r>
              <a:rPr lang="en-US" dirty="0">
                <a:solidFill>
                  <a:schemeClr val="dk1"/>
                </a:solidFill>
              </a:rPr>
              <a:t>if saved only</a:t>
            </a:r>
            <a:endParaRPr lang="en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>
                <a:solidFill>
                  <a:schemeClr val="dk1"/>
                </a:solidFill>
              </a:rPr>
              <a:t>Published records are tricky to delete!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DOIs are registered, Zenodo has obligation to keep the content, and only removes with valid justification (</a:t>
            </a:r>
            <a:r>
              <a:rPr lang="en" i="1" dirty="0">
                <a:solidFill>
                  <a:schemeClr val="dk1"/>
                </a:solidFill>
              </a:rPr>
              <a:t>copyright infringement, exposure of data from human subjects, spam</a:t>
            </a:r>
            <a:r>
              <a:rPr lang="en" dirty="0">
                <a:solidFill>
                  <a:schemeClr val="dk1"/>
                </a:solidFill>
              </a:rPr>
              <a:t>)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One month grace period with permission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Best to test in </a:t>
            </a:r>
            <a:r>
              <a:rPr lang="en" u="sng" dirty="0">
                <a:solidFill>
                  <a:schemeClr val="dk1"/>
                </a:solidFill>
              </a:rPr>
              <a:t>Sandbox.Zenodo.org</a:t>
            </a:r>
            <a:r>
              <a:rPr lang="en" dirty="0">
                <a:solidFill>
                  <a:schemeClr val="dk1"/>
                </a:solidFill>
              </a:rPr>
              <a:t> or wait on to publish (it can still be public)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Additional Zenodo Help</a:t>
            </a:r>
            <a:endParaRPr b="1"/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https://help.zenodo.org/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body" idx="1"/>
          </p:nvPr>
        </p:nvSpPr>
        <p:spPr>
          <a:xfrm>
            <a:off x="311700" y="1032525"/>
            <a:ext cx="842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Integration between Zenodo and Github to make code citable</a:t>
            </a:r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title"/>
          </p:nvPr>
        </p:nvSpPr>
        <p:spPr>
          <a:xfrm>
            <a:off x="311700" y="23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Zenodo and Github</a:t>
            </a:r>
            <a:endParaRPr b="1"/>
          </a:p>
        </p:txBody>
      </p:sp>
      <p:pic>
        <p:nvPicPr>
          <p:cNvPr id="230" name="Google Shape;2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893225"/>
            <a:ext cx="3855749" cy="1541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1" name="Google Shape;23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1000" y="1627675"/>
            <a:ext cx="3957549" cy="22261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2FF602-98BA-2340-A323-C7E2715B506E}"/>
              </a:ext>
            </a:extLst>
          </p:cNvPr>
          <p:cNvSpPr txBox="1"/>
          <p:nvPr/>
        </p:nvSpPr>
        <p:spPr>
          <a:xfrm>
            <a:off x="528256" y="4406710"/>
            <a:ext cx="7989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https://docs.github.com/en/repositories/archiving-a-github-repository/referencing-and-citing-content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21BF-8D77-4E46-80DC-980A78DB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4132061" cy="5727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Zenodo</a:t>
            </a:r>
            <a:r>
              <a:rPr lang="en-US" dirty="0"/>
              <a:t> and the CZ Hub Data Submission Portal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DBEE5-CCC8-9C47-823C-E45DDBF86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72321"/>
            <a:ext cx="3741768" cy="2996553"/>
          </a:xfrm>
        </p:spPr>
        <p:txBody>
          <a:bodyPr/>
          <a:lstStyle/>
          <a:p>
            <a:r>
              <a:rPr lang="en-US" dirty="0"/>
              <a:t>We will be supporting submission of data to </a:t>
            </a:r>
            <a:r>
              <a:rPr lang="en-US" dirty="0" err="1"/>
              <a:t>Zenodo</a:t>
            </a:r>
            <a:r>
              <a:rPr lang="en-US" dirty="0"/>
              <a:t> through the Data Submission Portal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A24B60-F7F9-E046-950A-83EB31D13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297" y="39511"/>
            <a:ext cx="47157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66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B18DBA4E-E6E6-FB42-AC29-59B23906D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2" t="34906" r="6799" b="38727"/>
          <a:stretch/>
        </p:blipFill>
        <p:spPr>
          <a:xfrm>
            <a:off x="69352" y="3544869"/>
            <a:ext cx="3768047" cy="1513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6B667-CD5D-A244-8B93-67226C44DF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5D6517E-5B68-1C49-B3E4-1B2AA1097E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700" dirty="0"/>
              <a:t>Contact us:</a:t>
            </a:r>
          </a:p>
          <a:p>
            <a:r>
              <a:rPr lang="en-US" sz="2700" dirty="0">
                <a:hlinkClick r:id="rId3"/>
              </a:rPr>
              <a:t>cznet@cuahsi.org</a:t>
            </a:r>
            <a:r>
              <a:rPr lang="en-US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63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94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are the benefits of Zenodo?</a:t>
            </a:r>
            <a:endParaRPr b="1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Data accessibility is up to user</a:t>
            </a:r>
            <a:endParaRPr sz="1900">
              <a:solidFill>
                <a:srgbClr val="000000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○"/>
            </a:pPr>
            <a:r>
              <a:rPr lang="en" sz="1900">
                <a:solidFill>
                  <a:srgbClr val="000000"/>
                </a:solidFill>
              </a:rPr>
              <a:t>Options to control access rights, access conditions, etc</a:t>
            </a:r>
            <a:endParaRPr sz="190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Track number of views and downloads</a:t>
            </a:r>
            <a:endParaRPr sz="190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Data is assigned a DOI, digital object identifier </a:t>
            </a:r>
            <a:endParaRPr sz="190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Data is easy to cite, share or discover</a:t>
            </a:r>
            <a:endParaRPr sz="190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Data is preserved at the CERN data center</a:t>
            </a:r>
            <a:endParaRPr sz="1900">
              <a:solidFill>
                <a:srgbClr val="00000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en" sz="1900">
                <a:solidFill>
                  <a:srgbClr val="000000"/>
                </a:solidFill>
              </a:rPr>
              <a:t>Free!</a:t>
            </a: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are the downsides of Zenodo?</a:t>
            </a:r>
            <a:endParaRPr b="1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chemeClr val="dk1"/>
                </a:solidFill>
              </a:rPr>
              <a:t>Users may not know to go to Zenodo to search for your data</a:t>
            </a:r>
            <a:endParaRPr sz="2100">
              <a:solidFill>
                <a:schemeClr val="dk1"/>
              </a:solidFill>
            </a:endParaRPr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chemeClr val="dk1"/>
                </a:solidFill>
              </a:rPr>
              <a:t>Zenodo’s metadata is generic and not as flexible as other repositories, record specific not file specific metadata</a:t>
            </a:r>
            <a:endParaRPr sz="2100">
              <a:solidFill>
                <a:schemeClr val="dk1"/>
              </a:solidFill>
            </a:endParaRPr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chemeClr val="dk1"/>
                </a:solidFill>
              </a:rPr>
              <a:t>There are no folder capabilities</a:t>
            </a:r>
            <a:endParaRPr sz="2100">
              <a:solidFill>
                <a:schemeClr val="dk1"/>
              </a:solidFill>
            </a:endParaRPr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chemeClr val="dk1"/>
                </a:solidFill>
              </a:rPr>
              <a:t>Creative Commons Attribution license is the only open license available</a:t>
            </a:r>
            <a:endParaRPr sz="2100">
              <a:solidFill>
                <a:schemeClr val="dk1"/>
              </a:solidFill>
            </a:endParaRPr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00">
                <a:solidFill>
                  <a:schemeClr val="dk1"/>
                </a:solidFill>
              </a:rPr>
              <a:t>Hard to add funding agency information if not in Zenodo’s database</a:t>
            </a: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Because of this, we want to encourage you to use Zenodo as a last resort!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388" y="163825"/>
            <a:ext cx="5418776" cy="48158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3650" y="152400"/>
            <a:ext cx="4493763" cy="4838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9" name="Google Shape;89;p18"/>
          <p:cNvSpPr txBox="1"/>
          <p:nvPr/>
        </p:nvSpPr>
        <p:spPr>
          <a:xfrm>
            <a:off x="222750" y="1370050"/>
            <a:ext cx="35910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Log in with ORCID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 ORCID? </a:t>
            </a:r>
            <a:r>
              <a:rPr lang="en" u="sng">
                <a:hlinkClick r:id="rId4"/>
              </a:rPr>
              <a:t>www.orcid.org</a:t>
            </a:r>
            <a:r>
              <a:rPr lang="en"/>
              <a:t> to create an account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ORCID is needed for the Data Submission Portal as well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211200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Sign Up / Sign In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53007"/>
          <a:stretch/>
        </p:blipFill>
        <p:spPr>
          <a:xfrm>
            <a:off x="522838" y="343024"/>
            <a:ext cx="7312248" cy="17530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6" name="Google Shape;96;p19"/>
          <p:cNvPicPr preferRelativeResize="0"/>
          <p:nvPr/>
        </p:nvPicPr>
        <p:blipFill rotWithShape="1">
          <a:blip r:embed="rId4">
            <a:alphaModFix/>
          </a:blip>
          <a:srcRect b="14089"/>
          <a:stretch/>
        </p:blipFill>
        <p:spPr>
          <a:xfrm>
            <a:off x="189138" y="2197875"/>
            <a:ext cx="7979626" cy="2747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7" name="Google Shape;97;p19"/>
          <p:cNvSpPr/>
          <p:nvPr/>
        </p:nvSpPr>
        <p:spPr>
          <a:xfrm>
            <a:off x="6229550" y="2891625"/>
            <a:ext cx="975600" cy="28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sp>
        <p:nvSpPr>
          <p:cNvPr id="98" name="Google Shape;98;p19"/>
          <p:cNvSpPr/>
          <p:nvPr/>
        </p:nvSpPr>
        <p:spPr>
          <a:xfrm>
            <a:off x="8131675" y="1086800"/>
            <a:ext cx="975600" cy="2151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is a Record?</a:t>
            </a:r>
            <a:endParaRPr b="1"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44500">
              <a:buClr>
                <a:schemeClr val="dk1"/>
              </a:buClr>
              <a:buSzPts val="2000"/>
            </a:pPr>
            <a:r>
              <a:rPr lang="en" sz="2000" dirty="0">
                <a:solidFill>
                  <a:schemeClr val="dk1"/>
                </a:solidFill>
              </a:rPr>
              <a:t>A record is a “container” where you will put your content</a:t>
            </a:r>
          </a:p>
          <a:p>
            <a:pPr marL="444500">
              <a:buClr>
                <a:schemeClr val="dk1"/>
              </a:buClr>
              <a:buSzPts val="2000"/>
            </a:pPr>
            <a:r>
              <a:rPr lang="en" sz="2000" dirty="0">
                <a:solidFill>
                  <a:schemeClr val="dk1"/>
                </a:solidFill>
              </a:rPr>
              <a:t>Similar to a HydroShare resource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Upload any number or type of files</a:t>
            </a:r>
          </a:p>
          <a:p>
            <a:pPr indent="-355600">
              <a:buClr>
                <a:schemeClr val="dk1"/>
              </a:buClr>
              <a:buSzPts val="2000"/>
            </a:pPr>
            <a:r>
              <a:rPr lang="en-US" sz="2000" dirty="0">
                <a:solidFill>
                  <a:schemeClr val="dk1"/>
                </a:solidFill>
              </a:rPr>
              <a:t>50GB limit per record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 dirty="0">
                <a:solidFill>
                  <a:schemeClr val="dk1"/>
                </a:solidFill>
              </a:rPr>
              <a:t>Metadata is applied at the record level, not the file level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263" y="0"/>
            <a:ext cx="6939473" cy="51434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994</Words>
  <Application>Microsoft Office PowerPoint</Application>
  <PresentationFormat>On-screen Show (16:9)</PresentationFormat>
  <Paragraphs>118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Simple Light</vt:lpstr>
      <vt:lpstr>PowerPoint Presentation</vt:lpstr>
      <vt:lpstr>What is Zenodo?</vt:lpstr>
      <vt:lpstr>What are the benefits of Zenodo?</vt:lpstr>
      <vt:lpstr>What are the downsides of Zenodo?</vt:lpstr>
      <vt:lpstr>PowerPoint Presentation</vt:lpstr>
      <vt:lpstr>Sign Up / Sign In</vt:lpstr>
      <vt:lpstr>PowerPoint Presentation</vt:lpstr>
      <vt:lpstr>What is a Record?</vt:lpstr>
      <vt:lpstr>PowerPoint Presentation</vt:lpstr>
      <vt:lpstr>Add Datasets</vt:lpstr>
      <vt:lpstr>Required: Add Critical Zone Communities</vt:lpstr>
      <vt:lpstr>Required: Upload Type</vt:lpstr>
      <vt:lpstr>Required: Basic Information</vt:lpstr>
      <vt:lpstr>Basic Information continued… </vt:lpstr>
      <vt:lpstr>Required: License</vt:lpstr>
      <vt:lpstr>Required: Funding</vt:lpstr>
      <vt:lpstr>If your grant does not show up...</vt:lpstr>
      <vt:lpstr>Additional/Optional Fields in Zenodo</vt:lpstr>
      <vt:lpstr>Save vs. Publish</vt:lpstr>
      <vt:lpstr>Uploading New Versions</vt:lpstr>
      <vt:lpstr>PowerPoint Presentation</vt:lpstr>
      <vt:lpstr>Uploading New Versions</vt:lpstr>
      <vt:lpstr>Uploading New Versions</vt:lpstr>
      <vt:lpstr>Deleting a Record Once Published</vt:lpstr>
      <vt:lpstr>Additional Zenodo Help</vt:lpstr>
      <vt:lpstr>Zenodo and Github</vt:lpstr>
      <vt:lpstr>Zenodo and the CZ Hub Data Submission Portal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General UWRL User</dc:creator>
  <cp:lastModifiedBy>General UWRL User</cp:lastModifiedBy>
  <cp:revision>15</cp:revision>
  <dcterms:modified xsi:type="dcterms:W3CDTF">2022-02-16T20:40:57Z</dcterms:modified>
</cp:coreProperties>
</file>